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9" r:id="rId3"/>
    <p:sldId id="257" r:id="rId4"/>
    <p:sldId id="300" r:id="rId5"/>
    <p:sldId id="282" r:id="rId6"/>
    <p:sldId id="291" r:id="rId7"/>
    <p:sldId id="303" r:id="rId8"/>
    <p:sldId id="304" r:id="rId9"/>
    <p:sldId id="302" r:id="rId10"/>
    <p:sldId id="305" r:id="rId11"/>
    <p:sldId id="301" r:id="rId12"/>
    <p:sldId id="295" r:id="rId13"/>
    <p:sldId id="306" r:id="rId14"/>
    <p:sldId id="307" r:id="rId15"/>
    <p:sldId id="308" r:id="rId16"/>
    <p:sldId id="309" r:id="rId17"/>
    <p:sldId id="310" r:id="rId18"/>
    <p:sldId id="311" r:id="rId19"/>
    <p:sldId id="286" r:id="rId20"/>
    <p:sldId id="288" r:id="rId21"/>
    <p:sldId id="278" r:id="rId22"/>
    <p:sldId id="296" r:id="rId23"/>
    <p:sldId id="290" r:id="rId24"/>
    <p:sldId id="289" r:id="rId25"/>
    <p:sldId id="297" r:id="rId26"/>
    <p:sldId id="312" r:id="rId27"/>
    <p:sldId id="314" r:id="rId28"/>
    <p:sldId id="271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5.gif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3"/>
    </mc:Choice>
    <mc:Fallback xmlns="">
      <p:transition spd="slow" advTm="6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0261246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50261246"/>
                  </p:ext>
                </p:extLst>
              </p:nvPr>
            </p:nvGraphicFramePr>
            <p:xfrm>
              <a:off x="838200" y="1690688"/>
              <a:ext cx="10515600" cy="41946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457" r="-116" b="-215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93617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93617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7364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原內擺線解析式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1EC979-32CD-6A34-21A0-4041B821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12" y="2642691"/>
            <a:ext cx="7636376" cy="149273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F5B8CD-FDFE-D90C-E136-80B789874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830" y="4385369"/>
            <a:ext cx="7072340" cy="13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6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664F1-C351-2284-392B-D83F2137F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5C4FAD5-1D37-C2CE-D52F-4F8CC54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05CA8-BAE3-6456-A0CE-3D30E0A8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B49FB-7656-22E6-5206-F1067F93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65" y="1358129"/>
            <a:ext cx="76485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2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3B5F4D2-4E3E-6D2A-8421-DB69A08A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m:rPr>
                            <m:sty m:val="p"/>
                          </m:rP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R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b="0" i="1" kern="0" baseline="-2500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𝑅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1428" y="1676943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A0E4E14-1BAC-AE15-D72A-0441E3D2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9" y="1676943"/>
            <a:ext cx="6743700" cy="4181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12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i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altLang="zh-TW" i="1" baseline="-25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altLang="zh-TW" baseline="-250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i="1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46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0A3364-6A91-E003-D1AE-567E036A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sz="32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+</m:t>
                    </m:r>
                    <m:r>
                      <a:rPr lang="zh-TW" altLang="en-US" sz="3200" i="1" ker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 </m:t>
                    </m:r>
                    <m:acc>
                      <m:accPr>
                        <m:chr m:val="̅"/>
                        <m:ctrlPr>
                          <a:rPr lang="zh-TW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sz="32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sz="3200" i="1" kern="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sz="3200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sz="3200" dirty="0"/>
                  <a:t> </a:t>
                </a: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r>
                  <a:rPr lang="zh-TW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TW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0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3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3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3000" i="1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altLang="zh-TW" sz="30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30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30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3000" kern="1200">
                          <a:solidFill>
                            <a:schemeClr val="dk1"/>
                          </a:solidFill>
                          <a:effectLst/>
                          <a:latin typeface="Cambria Math" panose="02040503050406030204" pitchFamily="18" charset="0"/>
                        </a:rPr>
                        <m:t>Rr</m:t>
                      </m:r>
                    </m:oMath>
                  </m:oMathPara>
                </a14:m>
                <a:endParaRPr lang="en-US" altLang="zh-TW" sz="30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945" y="1479137"/>
                <a:ext cx="6650805" cy="4351338"/>
              </a:xfrm>
              <a:prstGeom prst="rect">
                <a:avLst/>
              </a:prstGeom>
              <a:blipFill>
                <a:blip r:embed="rId3"/>
                <a:stretch>
                  <a:fillRect l="-2108" t="-2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863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2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0290A3C4-E8AB-EDF2-170F-D77CC021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690689"/>
            <a:ext cx="6335284" cy="39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Qsin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Lsin</m:t>
                    </m:r>
                    <m:d>
                      <m:dPr>
                        <m:ctrl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TW" altLang="en-US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TW" altLang="en-US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TW" sz="29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(∅2</m:t>
                        </m:r>
                        <m:r>
                          <a:rPr lang="en-US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900" i="1" baseline="-250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29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zh-TW" altLang="en-US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9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29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29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29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sty m:val="p"/>
                              </m:rP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</m:t>
                            </m:r>
                            <m:r>
                              <a:rPr lang="en-US" altLang="zh-TW" sz="29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2900" i="1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9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9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7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6416229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33080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32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3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32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32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32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32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3200" dirty="0"/>
                        </a:p>
                        <a:p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32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3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32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32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32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32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14B5144-5FAE-891A-E479-53549A1F4CA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76416229"/>
                  </p:ext>
                </p:extLst>
              </p:nvPr>
            </p:nvGraphicFramePr>
            <p:xfrm>
              <a:off x="838200" y="1690688"/>
              <a:ext cx="10515600" cy="44568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515600">
                      <a:extLst>
                        <a:ext uri="{9D8B030D-6E8A-4147-A177-3AD203B41FA5}">
                          <a16:colId xmlns:a16="http://schemas.microsoft.com/office/drawing/2014/main" val="380390305"/>
                        </a:ext>
                      </a:extLst>
                    </a:gridCol>
                  </a:tblGrid>
                  <a:tr h="159296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382" r="-116" b="-1801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66210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111915" r="-116" b="-100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7421474"/>
                      </a:ext>
                    </a:extLst>
                  </a:tr>
                  <a:tr h="143192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" t="-211915" r="-116" b="-8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57687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CEF3-AC74-8BD3-1212-7E9F3238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3C35AE-718B-6ADC-7E33-BBE1A16B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1CA5A875-1911-C29B-62A9-EEAB0D15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</p:spTree>
    <p:extLst>
      <p:ext uri="{BB962C8B-B14F-4D97-AF65-F5344CB8AC3E}">
        <p14:creationId xmlns:p14="http://schemas.microsoft.com/office/powerpoint/2010/main" val="910468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50850255"/>
                  </p:ext>
                </p:extLst>
              </p:nvPr>
            </p:nvGraphicFramePr>
            <p:xfrm>
              <a:off x="815148" y="490887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=(1−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  <m:r>
                                <a:rPr lang="en-US" altLang="zh-TW" sz="2000" b="0" i="0" kern="1200" baseline="-250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=</a:t>
                          </a:r>
                          <a:r>
                            <a:rPr lang="zh-TW" altLang="en-US" sz="2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∅</m:t>
                              </m:r>
                            </m:oMath>
                          </a14:m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  <m:r>
                                  <a:rPr lang="en-US" altLang="zh-TW" sz="2000" b="0" i="0" kern="1200" baseline="-250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zh-TW" altLang="en-US" sz="2000" baseline="-250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REN</m:t>
                                    </m:r>
                                    <m:r>
                                      <a:rPr lang="zh-TW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×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cos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((1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)∅)</m:t>
                                    </m:r>
                                  </m:e>
                                </m:ra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Rr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∅)(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N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1) +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Lcos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</m:t>
                                </m:r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a:rPr lang="en-US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r>
                                  <a:rPr lang="en-US" altLang="zh-TW" sz="20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Esin</m:t>
                                </m:r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∅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  <m:r>
                                      <a:rPr lang="en-US" altLang="zh-TW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lang="en-US" altLang="zh-TW" sz="20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altLang="zh-TW" sz="20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Lsin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(∅ 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zh-TW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  <a:p>
                          <a:endParaRPr lang="zh-TW" alt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ψ</m:t>
                                </m:r>
                                <m:r>
                                  <a:rPr lang="en-US" altLang="zh-TW" sz="200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zh-TW" altLang="zh-TW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zh-TW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)∅)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R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/(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EN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))</m:t>
                                        </m:r>
                                        <m:r>
                                          <a:rPr lang="en-US" altLang="zh-TW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cos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((1</m:t>
                                        </m:r>
                                        <m:r>
                                          <a:rPr lang="en-US" altLang="zh-TW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N</m:t>
                                        </m:r>
                                        <m:r>
                                          <a:rPr lang="en-US" altLang="zh-TW" sz="20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 ∅))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zh-TW" altLang="zh-TW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內容版面配置區 5">
                <a:extLst>
                  <a:ext uri="{FF2B5EF4-FFF2-40B4-BE49-F238E27FC236}">
                    <a16:creationId xmlns:a16="http://schemas.microsoft.com/office/drawing/2014/main" id="{4AE32E5B-D239-0869-A571-D0EE1698E0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50850255"/>
                  </p:ext>
                </p:extLst>
              </p:nvPr>
            </p:nvGraphicFramePr>
            <p:xfrm>
              <a:off x="815148" y="490887"/>
              <a:ext cx="10756900" cy="54443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77522864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32455237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1271493402"/>
                        </a:ext>
                      </a:extLst>
                    </a:gridCol>
                    <a:gridCol w="2870200">
                      <a:extLst>
                        <a:ext uri="{9D8B030D-6E8A-4147-A177-3AD203B41FA5}">
                          <a16:colId xmlns:a16="http://schemas.microsoft.com/office/drawing/2014/main" val="221636425"/>
                        </a:ext>
                      </a:extLst>
                    </a:gridCol>
                  </a:tblGrid>
                  <a:tr h="702365"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epicycloid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chemeClr val="tx1"/>
                              </a:solidFill>
                            </a:rPr>
                            <a:t>Stationary ring gear type hypocycloid reducer</a:t>
                          </a:r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809335"/>
                      </a:ext>
                    </a:extLst>
                  </a:tr>
                  <a:tr h="70236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1" t="-103448" r="-309259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64" t="-103448" r="-209977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03448" r="-109491" b="-573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5159" t="-103448" r="-425" b="-573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2037769"/>
                      </a:ext>
                    </a:extLst>
                  </a:tr>
                  <a:tr h="1175745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22280" r="-104867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22280" r="-221" b="-24456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2376467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182553" r="-104867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182553" r="-221" b="-100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3088958"/>
                      </a:ext>
                    </a:extLst>
                  </a:tr>
                  <a:tr h="1431923"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6" t="-282553" r="-104867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5681" t="-282553" r="-221" b="-8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697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3BCE7D6-F6E0-93EB-9684-8B111A2C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6349475"/>
            <a:ext cx="10710797" cy="365125"/>
          </a:xfrm>
        </p:spPr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30EAF-76E1-2FE2-AA6B-64B608AF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32"/>
    </mc:Choice>
    <mc:Fallback xmlns="">
      <p:transition spd="slow" advTm="452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298369-7BA0-5720-4B55-2090DFDDD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8711BC-1BA8-5BD2-1611-82561BBC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擺線減速機誤差分析</a:t>
            </a:r>
            <a:endParaRPr lang="en-US" altLang="zh-TW" dirty="0"/>
          </a:p>
          <a:p>
            <a:r>
              <a:rPr lang="zh-TW" altLang="en-US" dirty="0"/>
              <a:t>求等校連桿簡化分析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BB366-872F-A751-33E1-E9FA3B8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6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F6B11FED-AA4F-08F7-F914-FBD6439C28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3750" y="1253331"/>
            <a:ext cx="5802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7B61EC5-4984-A1B0-20B4-B4E6F5C95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838200" y="1690688"/>
            <a:ext cx="6735197" cy="457893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2CB334-627B-89DC-D3C1-DB225AFF6E3F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Rr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773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0"/>
    </mc:Choice>
    <mc:Fallback xmlns="">
      <p:transition spd="slow" advTm="116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3B02BBD-1388-8F71-4F92-3FF2124F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>
          <a:xfrm>
            <a:off x="5456803" y="1419116"/>
            <a:ext cx="6735197" cy="45789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0352F96-D610-7E4A-49FA-B568D0A54C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3"/>
          <a:stretch/>
        </p:blipFill>
        <p:spPr>
          <a:xfrm>
            <a:off x="-359467" y="1524001"/>
            <a:ext cx="6553065" cy="447404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023-10-11 03-31-14">
            <a:hlinkClick r:id="" action="ppaction://media"/>
            <a:extLst>
              <a:ext uri="{FF2B5EF4-FFF2-40B4-BE49-F238E27FC236}">
                <a16:creationId xmlns:a16="http://schemas.microsoft.com/office/drawing/2014/main" id="{DC565D50-C448-CD9F-7295-DCFDBC7E56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83" end="58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6520" y="1468679"/>
            <a:ext cx="5017280" cy="37626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C092D3-1F8C-D965-5234-9AFEF63D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等效連桿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B85063-78C0-3381-C458-DD2EB11B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E9EE34D-5874-8081-7511-A61E0F3DD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15DBAE72-3CD4-1BF6-6EF5-4B6FB4C0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9895"/>
          <a:stretch/>
        </p:blipFill>
        <p:spPr>
          <a:xfrm>
            <a:off x="294861" y="1626703"/>
            <a:ext cx="6594763" cy="3604593"/>
          </a:xfrm>
        </p:spPr>
      </p:pic>
    </p:spTree>
    <p:extLst>
      <p:ext uri="{BB962C8B-B14F-4D97-AF65-F5344CB8AC3E}">
        <p14:creationId xmlns:p14="http://schemas.microsoft.com/office/powerpoint/2010/main" val="24544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559F0F6-49FF-A291-37A4-1D2C0141F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667105" y="1509113"/>
            <a:ext cx="6867719" cy="471941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7ADA7C5-739D-7429-9C55-B249EC448DAE}"/>
              </a:ext>
            </a:extLst>
          </p:cNvPr>
          <p:cNvSpPr txBox="1"/>
          <p:nvPr/>
        </p:nvSpPr>
        <p:spPr>
          <a:xfrm>
            <a:off x="7534824" y="2136338"/>
            <a:ext cx="29931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N = 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Rr = 9</a:t>
            </a:r>
            <a:r>
              <a:rPr lang="zh-TW" altLang="en-US" sz="3600" b="0" i="0" dirty="0">
                <a:effectLst/>
                <a:latin typeface="Menlo"/>
              </a:rPr>
              <a:t> </a:t>
            </a:r>
            <a:r>
              <a:rPr lang="en-US" altLang="zh-TW" sz="3600" b="0" i="0" dirty="0">
                <a:effectLst/>
                <a:latin typeface="Menlo"/>
              </a:rPr>
              <a:t>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R = 120 mm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b="0" i="0" dirty="0">
                <a:effectLst/>
                <a:latin typeface="Menlo"/>
              </a:rPr>
              <a:t>E =8 mm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49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55E5390-1887-B6F1-864D-7A996A9D8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7"/>
          <a:stretch/>
        </p:blipFill>
        <p:spPr>
          <a:xfrm>
            <a:off x="200416" y="1413374"/>
            <a:ext cx="6799161" cy="46561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63ACC5C-1F46-3972-3F5D-2485346E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/>
          <a:stretch/>
        </p:blipFill>
        <p:spPr>
          <a:xfrm>
            <a:off x="5789653" y="1350087"/>
            <a:ext cx="6867719" cy="47194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58E58C-A7C6-9C66-9F08-55963B96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曲率半徑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D00138A-C20D-3710-6A3C-9FADC77C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FFA8EA-68A4-AFA9-80FD-58AEF729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2023-10-31 12-20-55">
            <a:hlinkClick r:id="" action="ppaction://media"/>
            <a:extLst>
              <a:ext uri="{FF2B5EF4-FFF2-40B4-BE49-F238E27FC236}">
                <a16:creationId xmlns:a16="http://schemas.microsoft.com/office/drawing/2014/main" id="{F19482D1-3973-7D86-DF9B-2A944320FC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6" end="52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4306" y="875505"/>
            <a:ext cx="7287290" cy="546496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45E03B-46A5-06B0-456E-54AEB7C29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A1C3794-792D-0DDB-312C-7A1831AD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8CC69A4F-D10F-0717-05F0-42F426069B9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等效連桿</a:t>
            </a:r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38E3FE2C-4E23-628C-6893-2505DAFA7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5000" r="12485"/>
          <a:stretch/>
        </p:blipFill>
        <p:spPr>
          <a:xfrm>
            <a:off x="587106" y="1476725"/>
            <a:ext cx="5512904" cy="4879624"/>
          </a:xfrm>
        </p:spPr>
      </p:pic>
    </p:spTree>
    <p:extLst>
      <p:ext uri="{BB962C8B-B14F-4D97-AF65-F5344CB8AC3E}">
        <p14:creationId xmlns:p14="http://schemas.microsoft.com/office/powerpoint/2010/main" val="21644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668" y="1413646"/>
            <a:ext cx="7597860" cy="51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3049EF0-BADC-69E6-6BDE-8FB7F10E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8" y="1649223"/>
            <a:ext cx="4577206" cy="30876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位移方程式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C34D32-E7F1-5CF2-5093-78C9BEBB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D1E541F-0970-701E-EEB2-3DC07A5FB59C}"/>
              </a:ext>
            </a:extLst>
          </p:cNvPr>
          <p:cNvSpPr txBox="1"/>
          <p:nvPr/>
        </p:nvSpPr>
        <p:spPr>
          <a:xfrm>
            <a:off x="6038024" y="1903947"/>
            <a:ext cx="386997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cosϕ,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sinϕ)</a:t>
            </a:r>
          </a:p>
          <a:p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B(a­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cosψ,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sinψ)</a:t>
            </a:r>
            <a:endParaRPr lang="zh-TW" altLang="zh-TW" sz="3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DA8952-540D-81A0-EA5D-6456C22A5C42}"/>
              </a:ext>
            </a:extLst>
          </p:cNvPr>
          <p:cNvSpPr txBox="1"/>
          <p:nvPr/>
        </p:nvSpPr>
        <p:spPr>
          <a:xfrm>
            <a:off x="1918785" y="5108842"/>
            <a:ext cx="82384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+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+ (a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sinψ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zh-TW" altLang="en-US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3200" kern="1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32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sinϕ)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 </a:t>
            </a:r>
            <a:r>
              <a:rPr lang="en-US" altLang="zh-TW" sz="32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= a</a:t>
            </a:r>
            <a:r>
              <a:rPr lang="en-US" altLang="zh-TW" sz="3200" kern="100" baseline="-25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en-US" altLang="zh-TW" sz="3200" kern="100" baseline="30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endParaRPr lang="zh-TW" altLang="zh-TW" sz="3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41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F5684A-639B-1107-ED6E-52DAA223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F7F5FE-4F01-A145-0FB7-781369B2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B04CB1-820D-9E7C-C432-72B20D7C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C60693-0045-A06A-74C7-3759B6BCE3C8}"/>
              </a:ext>
            </a:extLst>
          </p:cNvPr>
          <p:cNvSpPr txBox="1"/>
          <p:nvPr/>
        </p:nvSpPr>
        <p:spPr>
          <a:xfrm>
            <a:off x="838200" y="1704930"/>
            <a:ext cx="4782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轉換角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將等效連桿參數代入位移方程式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做各接觸點誤差分析</a:t>
            </a:r>
          </a:p>
        </p:txBody>
      </p:sp>
    </p:spTree>
    <p:extLst>
      <p:ext uri="{BB962C8B-B14F-4D97-AF65-F5344CB8AC3E}">
        <p14:creationId xmlns:p14="http://schemas.microsoft.com/office/powerpoint/2010/main" val="4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42"/>
    </mc:Choice>
    <mc:Fallback xmlns="">
      <p:transition spd="slow" advTm="159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新擺線輪輪廓解析式</a:t>
            </a:r>
            <a:endParaRPr lang="en-US" altLang="zh-TW" dirty="0"/>
          </a:p>
          <a:p>
            <a:r>
              <a:rPr lang="zh-TW" altLang="en-US" dirty="0"/>
              <a:t>等效連桿</a:t>
            </a:r>
            <a:r>
              <a:rPr lang="en-US" altLang="zh-TW" dirty="0"/>
              <a:t>&amp;</a:t>
            </a:r>
            <a:r>
              <a:rPr lang="zh-TW" altLang="en-US" dirty="0"/>
              <a:t>曲率半徑</a:t>
            </a:r>
            <a:endParaRPr lang="en-US" altLang="zh-TW" dirty="0"/>
          </a:p>
          <a:p>
            <a:r>
              <a:rPr lang="zh-TW" altLang="en-US" dirty="0"/>
              <a:t>位移方程式</a:t>
            </a:r>
            <a:endParaRPr lang="en-US" altLang="zh-TW" dirty="0"/>
          </a:p>
          <a:p>
            <a:r>
              <a:rPr lang="zh-TW" altLang="en-US" dirty="0"/>
              <a:t>未來目標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F2962-BF78-1F49-4691-4CA01CE2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新輪廓解析式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E86103-6E31-02B4-F1D9-E731A19C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原外擺線解析式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3149D1-F94D-D311-88DC-B7ADCB6F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D5BBE9-E919-6B7F-330A-BEDEB36E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內容版面配置區 10">
            <a:extLst>
              <a:ext uri="{FF2B5EF4-FFF2-40B4-BE49-F238E27FC236}">
                <a16:creationId xmlns:a16="http://schemas.microsoft.com/office/drawing/2014/main" id="{658E1B63-F03D-9DFD-72F6-80202D0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6" y="4184036"/>
            <a:ext cx="9001307" cy="11367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6E036F-D668-E86E-7E1F-3DB4CC6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39" y="2570865"/>
            <a:ext cx="8215318" cy="14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4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7ADED95E-BA33-4958-48B7-36613B8B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CADDE1-74F5-8EB9-0436-8F03BE2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F7D0F9-DDCB-1ED6-320C-91FC9AE8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E38973-FA71-9795-4B2E-EB29074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endParaRPr lang="en-US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zh-TW" altLang="zh-TW" kern="100" dirty="0"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=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– E</a:t>
                </a: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  <m:r>
                      <a:rPr lang="en-US" altLang="zh-TW" b="0" i="1" kern="0" smtClean="0">
                        <a:latin typeface="Cambria Math" panose="02040503050406030204" pitchFamily="18" charset="0"/>
                        <a:cs typeface="新細明體" panose="02020500000000000000" pitchFamily="18" charset="-120"/>
                      </a:rPr>
                      <m:t>−</m:t>
                    </m:r>
                    <m:acc>
                      <m:accPr>
                        <m:chr m:val="̅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𝑂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𝑟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L</a:t>
                </a:r>
                <a:endParaRPr lang="en-US" altLang="zh-TW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6">
                <a:extLst>
                  <a:ext uri="{FF2B5EF4-FFF2-40B4-BE49-F238E27FC236}">
                    <a16:creationId xmlns:a16="http://schemas.microsoft.com/office/drawing/2014/main" id="{D7A86AF4-CAD8-EE1A-9FF1-AAD51D1CAC3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8176" y="1351722"/>
                <a:ext cx="5107140" cy="4478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90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48"/>
    </mc:Choice>
    <mc:Fallback xmlns="">
      <p:transition spd="slow" advTm="283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A899F3A-F82B-B0FF-187E-AEC9A6B6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025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23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</m:e>
                    </m:acc>
                    <m:r>
                      <a:rPr lang="en-US" altLang="zh-TW" i="1" ker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zh-TW" altLang="zh-TW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</m:ctrlPr>
                      </m:accPr>
                      <m:e>
                        <m:r>
                          <a:rPr lang="en-US" altLang="zh-TW" i="1" ker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𝐼𝐶</m:t>
                        </m:r>
                        <m:r>
                          <a:rPr lang="en-US" altLang="zh-TW" i="1" kern="0" baseline="-250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m:t>13</m:t>
                        </m:r>
                        <m:r>
                          <a:rPr lang="en-US" altLang="zh-TW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新細明體" panose="02020500000000000000" pitchFamily="18" charset="-120"/>
                          </a:rPr>
                          <m:t>𝐶</m:t>
                        </m:r>
                      </m:e>
                    </m:acc>
                  </m:oMath>
                </a14:m>
                <a:endParaRPr lang="en-US" altLang="zh-TW" sz="2800" i="1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endParaRPr lang="en-US" altLang="zh-TW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Lcos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TW" sz="2800" b="0" i="1" kern="1200" baseline="-250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  +</m:t>
                      </m:r>
                      <m:r>
                        <a:rPr lang="en-US" altLang="zh-TW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−∅</m:t>
                              </m:r>
                              <m:r>
                                <a:rPr lang="en-US" altLang="zh-TW" baseline="-250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altLang="zh-TW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US" altLang="zh-TW" b="0" i="0" baseline="-250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148" y="1276163"/>
                <a:ext cx="5194852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EC421B6-07D9-63F0-FF66-6E5DD076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233"/>
            <a:ext cx="7149019" cy="4895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30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30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0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30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30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RQcos</m:t>
                        </m:r>
                        <m:r>
                          <a:rPr lang="en-US" altLang="zh-TW" sz="30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(∅2)</m:t>
                        </m:r>
                      </m:e>
                    </m:rad>
                    <m:r>
                      <a:rPr lang="en-US" altLang="zh-TW" sz="30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30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Rr</m:t>
                    </m:r>
                  </m:oMath>
                </a14:m>
                <a:endParaRPr lang="en-US" altLang="zh-TW" sz="30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</a:endParaRPr>
              </a:p>
              <a:p>
                <a:endParaRPr lang="en-US" altLang="zh-TW" sz="30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05011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515" t="-14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9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BAC3464-1C7E-54F6-569F-5EA80FCA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9" y="2041151"/>
            <a:ext cx="6896100" cy="31718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sz="3200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 sz="320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sz="32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 sz="32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sz="32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 sz="32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sz="3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sz="3200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sz="3200" b="0" i="1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zh-TW" altLang="zh-TW" sz="3200" kern="1200" dirty="0">
                  <a:solidFill>
                    <a:schemeClr val="dk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3200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85" y="1512326"/>
                <a:ext cx="8044070" cy="4351338"/>
              </a:xfrm>
              <a:prstGeom prst="rect">
                <a:avLst/>
              </a:prstGeom>
              <a:blipFill>
                <a:blip r:embed="rId3"/>
                <a:stretch>
                  <a:fillRect l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1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A627BF-017E-1210-547F-491B6999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外擺線解析式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C97EA88-0478-67EF-0DB6-BB798D36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Joong-Ho Shin, Soon-Man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517905-7DA8-8449-9CD3-0ED845FF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F60153-40D5-27EB-DCB5-13095A64A9DB}"/>
              </a:ext>
            </a:extLst>
          </p:cNvPr>
          <p:cNvSpPr txBox="1"/>
          <p:nvPr/>
        </p:nvSpPr>
        <p:spPr>
          <a:xfrm>
            <a:off x="2628900" y="52129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</m:t>
                        </m:r>
                      </m:e>
                      <m:sub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cos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Lcos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ctrlPr>
                          <a:rPr lang="en-US" altLang="zh-TW" sz="2800" b="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d>
                    <m:r>
                      <m:rPr>
                        <m:sty m:val="p"/>
                      </m:rPr>
                      <a:rPr lang="en-US" altLang="zh-TW" sz="2800" b="0" i="0" kern="1200" smtClean="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sz="2800" b="0" i="0" kern="1200" baseline="-250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b="0" i="0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  <m:r>
                          <a:rPr lang="en-US" altLang="zh-TW" b="0" i="0" baseline="-250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altLang="zh-TW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="0" i="0" baseline="-2500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e>
                    </m:d>
                  </m:oMath>
                </a14:m>
                <a:endParaRPr lang="en-US" altLang="zh-TW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  <a:t>L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zh-TW" sz="2800" i="1" kern="1200" smtClean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lang="zh-TW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0" kern="1200" smtClean="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Q</m:t>
                            </m:r>
                          </m:e>
                          <m:sup>
                            <m:r>
                              <a:rPr lang="en-US" altLang="zh-TW" sz="2800" i="1" kern="1200">
                                <a:solidFill>
                                  <a:schemeClr val="dk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RQcos</m:t>
                        </m:r>
                        <m:r>
                          <a:rPr lang="en-US" altLang="zh-TW" sz="2800" kern="120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(∅2)</m:t>
                        </m:r>
                      </m:e>
                    </m:rad>
                    <m:r>
                      <a:rPr lang="en-US" altLang="zh-TW" sz="2800" i="1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800" kern="1200">
                        <a:solidFill>
                          <a:schemeClr val="dk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Rr</m:t>
                    </m:r>
                  </m:oMath>
                </a14:m>
                <a:endParaRPr lang="en-US" altLang="zh-TW" sz="28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TW" altLang="zh-TW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zh-TW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(∅2)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m:rPr>
                                <m:sty m:val="p"/>
                              </m:rP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∅</m:t>
                            </m:r>
                            <m:r>
                              <a:rPr lang="en-US" altLang="zh-TW" baseline="-250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TW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altLang="zh-TW" sz="2800" kern="1200" dirty="0">
                  <a:solidFill>
                    <a:schemeClr val="dk1"/>
                  </a:solidFill>
                  <a:effectLst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TW" dirty="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0" baseline="-2500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TW" baseline="-250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=(1−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)∅</m:t>
                    </m:r>
                  </m:oMath>
                </a14:m>
                <a:r>
                  <a:rPr lang="zh-TW" alt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EN</m:t>
                    </m:r>
                    <m:r>
                      <a:rPr lang="en-US" altLang="zh-TW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 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/>
              </a:p>
              <a:p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內容版面配置區 6">
                <a:extLst>
                  <a:ext uri="{FF2B5EF4-FFF2-40B4-BE49-F238E27FC236}">
                    <a16:creationId xmlns:a16="http://schemas.microsoft.com/office/drawing/2014/main" id="{E8BD9F3A-B699-CC87-F1D1-B0F4ACB26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1571824"/>
                <a:ext cx="11463131" cy="4351338"/>
              </a:xfrm>
              <a:prstGeom prst="rect">
                <a:avLst/>
              </a:prstGeom>
              <a:blipFill>
                <a:blip r:embed="rId2"/>
                <a:stretch>
                  <a:fillRect l="-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88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1320</Words>
  <Application>Microsoft Office PowerPoint</Application>
  <PresentationFormat>寬螢幕</PresentationFormat>
  <Paragraphs>184</Paragraphs>
  <Slides>28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Menlo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研究目標</vt:lpstr>
      <vt:lpstr>大綱</vt:lpstr>
      <vt:lpstr>新輪廓解析式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新輪廓解析式</vt:lpstr>
      <vt:lpstr>內擺線解析式</vt:lpstr>
      <vt:lpstr>外擺線解析式</vt:lpstr>
      <vt:lpstr>外擺線解析式</vt:lpstr>
      <vt:lpstr>外擺線解析式</vt:lpstr>
      <vt:lpstr>外擺線解析式</vt:lpstr>
      <vt:lpstr>外擺線解析式</vt:lpstr>
      <vt:lpstr>外擺線解析式</vt:lpstr>
      <vt:lpstr>PowerPoint 簡報</vt:lpstr>
      <vt:lpstr>曲率半徑</vt:lpstr>
      <vt:lpstr>曲率半徑</vt:lpstr>
      <vt:lpstr>等效連桿</vt:lpstr>
      <vt:lpstr>曲率半徑</vt:lpstr>
      <vt:lpstr>曲率半徑</vt:lpstr>
      <vt:lpstr>PowerPoint 簡報</vt:lpstr>
      <vt:lpstr>位移方程式</vt:lpstr>
      <vt:lpstr>位移方程式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15</cp:revision>
  <dcterms:created xsi:type="dcterms:W3CDTF">2023-10-10T19:40:22Z</dcterms:created>
  <dcterms:modified xsi:type="dcterms:W3CDTF">2023-11-29T03:26:46Z</dcterms:modified>
</cp:coreProperties>
</file>